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9" r:id="rId2"/>
    <p:sldId id="272" r:id="rId3"/>
    <p:sldId id="373" r:id="rId4"/>
    <p:sldId id="384" r:id="rId5"/>
    <p:sldId id="385" r:id="rId6"/>
    <p:sldId id="377" r:id="rId7"/>
    <p:sldId id="378" r:id="rId8"/>
    <p:sldId id="379" r:id="rId9"/>
    <p:sldId id="271" r:id="rId10"/>
    <p:sldId id="273" r:id="rId11"/>
    <p:sldId id="274" r:id="rId12"/>
    <p:sldId id="275" r:id="rId13"/>
    <p:sldId id="380" r:id="rId14"/>
    <p:sldId id="382" r:id="rId15"/>
    <p:sldId id="383" r:id="rId16"/>
    <p:sldId id="381" r:id="rId17"/>
    <p:sldId id="375" r:id="rId18"/>
    <p:sldId id="3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8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20DDF8-3975-334B-9567-ABD73A927FA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772AA-36C2-4846-861A-69DDC7696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17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56493-EDE4-4AEA-9CD4-38A935C1EF60}" type="datetime1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84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CC7E7-2313-4E20-B4C9-FBAE3284453F}" type="datetime1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03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F6F80-F74F-414C-AAA3-E72A79347FA5}" type="datetime1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54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86808-8DAD-4964-A052-5EA514916EEF}" type="datetime1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59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9BB59-B470-47E5-8892-C68FE607094E}" type="datetime1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8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09F2F-4FBF-4EF4-9913-A060D8680BC2}" type="datetime1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759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5E89-0C17-4577-81E5-77445DF4F77F}" type="datetime1">
              <a:rPr lang="en-US" smtClean="0"/>
              <a:t>8/27/2019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151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80C5-8EB8-49B1-BE22-E64A3A9EA057}" type="datetime1">
              <a:rPr lang="en-US" smtClean="0"/>
              <a:t>8/27/2019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425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9E366-4A0A-4DC2-A864-28E16DF0951A}" type="datetime1">
              <a:rPr lang="en-US" smtClean="0"/>
              <a:t>8/27/2019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999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1CFA4-F364-4CAB-9761-B7AFB2793E3E}" type="datetime1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41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A354-4F4A-4BA0-BCCB-2623F7B4E3EA}" type="datetime1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08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1898D-9BC1-483B-A689-6B5729313223}" type="datetime1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BADC6-C7BF-4456-B41A-3524AD1A3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3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bin/windows/base/" TargetMode="External"/><Relationship Id="rId2" Type="http://schemas.openxmlformats.org/officeDocument/2006/relationships/hyperlink" Target="https://www.rstudio.com/products/rstudio/download/#downloa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an.r-project.org/bin/macosx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64708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Class 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BUS 696: Machine Learning for Managers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Prof. Jonathan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Hersh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12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10</a:t>
            </a:fld>
            <a:endParaRPr lang="en-US"/>
          </a:p>
        </p:txBody>
      </p:sp>
      <p:pic>
        <p:nvPicPr>
          <p:cNvPr id="2050" name="Picture 2" descr="https://miro.medium.com/max/1110/0*GzqyC3g5LUZERPRj">
            <a:extLst>
              <a:ext uri="{FF2B5EF4-FFF2-40B4-BE49-F238E27FC236}">
                <a16:creationId xmlns:a16="http://schemas.microsoft.com/office/drawing/2014/main" id="{4CE0677C-3B52-4EA8-84E4-07B68902A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891" y="698750"/>
            <a:ext cx="8489011" cy="5460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37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11</a:t>
            </a:fld>
            <a:endParaRPr lang="en-US"/>
          </a:p>
        </p:txBody>
      </p:sp>
      <p:pic>
        <p:nvPicPr>
          <p:cNvPr id="3074" name="Picture 2" descr="Big Data salaries">
            <a:extLst>
              <a:ext uri="{FF2B5EF4-FFF2-40B4-BE49-F238E27FC236}">
                <a16:creationId xmlns:a16="http://schemas.microsoft.com/office/drawing/2014/main" id="{4BA3517E-6276-41CA-A0D9-5D0BFC08C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013" y="206882"/>
            <a:ext cx="6900702" cy="6444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https://sajari.cdn.prismic.io/sajari/26f2f4ad5ef207c87a03fa2f440a3a89035c0fe6_ml-meme.png">
            <a:extLst>
              <a:ext uri="{FF2B5EF4-FFF2-40B4-BE49-F238E27FC236}">
                <a16:creationId xmlns:a16="http://schemas.microsoft.com/office/drawing/2014/main" id="{1409680E-91A4-4E63-AE25-3C6C84038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715" y="2083802"/>
            <a:ext cx="3840603" cy="3005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408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12</a:t>
            </a:fld>
            <a:endParaRPr lang="en-US"/>
          </a:p>
        </p:txBody>
      </p:sp>
      <p:pic>
        <p:nvPicPr>
          <p:cNvPr id="5122" name="Picture 2" descr="https://i2.wp.com/blog.udacity.com/wp-content/uploads/2014/11/Data-Science-Skills-Udacity-Matrix.png?resize=640%2C521&amp;ssl=1">
            <a:extLst>
              <a:ext uri="{FF2B5EF4-FFF2-40B4-BE49-F238E27FC236}">
                <a16:creationId xmlns:a16="http://schemas.microsoft.com/office/drawing/2014/main" id="{71D213C1-0AAC-4E6C-968B-FF71453E3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144" y="1051643"/>
            <a:ext cx="6807233" cy="5541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91B3E9D-A504-43AC-BFDA-B0969A301409}"/>
              </a:ext>
            </a:extLst>
          </p:cNvPr>
          <p:cNvSpPr txBox="1">
            <a:spLocks/>
          </p:cNvSpPr>
          <p:nvPr/>
        </p:nvSpPr>
        <p:spPr>
          <a:xfrm>
            <a:off x="536234" y="0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Varied Skills in the Data Science Landscape</a:t>
            </a:r>
          </a:p>
        </p:txBody>
      </p:sp>
    </p:spTree>
    <p:extLst>
      <p:ext uri="{BB962C8B-B14F-4D97-AF65-F5344CB8AC3E}">
        <p14:creationId xmlns:p14="http://schemas.microsoft.com/office/powerpoint/2010/main" val="1286378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91B3E9D-A504-43AC-BFDA-B0969A301409}"/>
              </a:ext>
            </a:extLst>
          </p:cNvPr>
          <p:cNvSpPr txBox="1">
            <a:spLocks/>
          </p:cNvSpPr>
          <p:nvPr/>
        </p:nvSpPr>
        <p:spPr>
          <a:xfrm>
            <a:off x="536234" y="0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Policy Problems of AI/Big Data</a:t>
            </a:r>
          </a:p>
        </p:txBody>
      </p:sp>
      <p:pic>
        <p:nvPicPr>
          <p:cNvPr id="3074" name="Picture 2" descr="https://static.techspot.com/images2/news/bigimage/2018/09/2018-09-11-image-34.jpg">
            <a:extLst>
              <a:ext uri="{FF2B5EF4-FFF2-40B4-BE49-F238E27FC236}">
                <a16:creationId xmlns:a16="http://schemas.microsoft.com/office/drawing/2014/main" id="{9A00772D-2514-4ED0-B2E8-C26BBDCC47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6621" y="1566118"/>
            <a:ext cx="4380555" cy="2461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https://pics.me.me/artificial-intelligence-will-destroy-human-civilization-butthats-none-ofmy-business-resistance-36094813.png">
            <a:extLst>
              <a:ext uri="{FF2B5EF4-FFF2-40B4-BE49-F238E27FC236}">
                <a16:creationId xmlns:a16="http://schemas.microsoft.com/office/drawing/2014/main" id="{1A31672F-1511-466F-A371-3180E43DE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10" y="1279132"/>
            <a:ext cx="3546968" cy="2461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www.quickmeme.com/img/d4/d4e832b31f2fadea336b67fd919424f10e16ad57575d7dc3b4939785d426d897.jpg">
            <a:extLst>
              <a:ext uri="{FF2B5EF4-FFF2-40B4-BE49-F238E27FC236}">
                <a16:creationId xmlns:a16="http://schemas.microsoft.com/office/drawing/2014/main" id="{EFA9334A-6010-4428-9268-7F6DA0D91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386" y="813605"/>
            <a:ext cx="2828925" cy="3347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Image result for weapons of math destruction">
            <a:extLst>
              <a:ext uri="{FF2B5EF4-FFF2-40B4-BE49-F238E27FC236}">
                <a16:creationId xmlns:a16="http://schemas.microsoft.com/office/drawing/2014/main" id="{363BD5B3-3DED-45E0-B56B-21617A768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99" y="4114738"/>
            <a:ext cx="3914111" cy="224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E5078A-2AEA-4EA2-99BB-A722A2F45B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5382" y="4458674"/>
            <a:ext cx="4302846" cy="222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6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91B3E9D-A504-43AC-BFDA-B0969A301409}"/>
              </a:ext>
            </a:extLst>
          </p:cNvPr>
          <p:cNvSpPr txBox="1">
            <a:spLocks/>
          </p:cNvSpPr>
          <p:nvPr/>
        </p:nvSpPr>
        <p:spPr>
          <a:xfrm>
            <a:off x="536234" y="0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“Hype” Cycle</a:t>
            </a:r>
          </a:p>
        </p:txBody>
      </p:sp>
      <p:pic>
        <p:nvPicPr>
          <p:cNvPr id="8194" name="Picture 2" descr="https://upload.wikimedia.org/wikipedia/commons/thumb/9/94/Gartner_Hype_Cycle.svg/1200px-Gartner_Hype_Cycle.svg.png">
            <a:extLst>
              <a:ext uri="{FF2B5EF4-FFF2-40B4-BE49-F238E27FC236}">
                <a16:creationId xmlns:a16="http://schemas.microsoft.com/office/drawing/2014/main" id="{CBD5B330-1AB9-49C4-83B9-C8954CC3F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060" y="1187876"/>
            <a:ext cx="7867247" cy="510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2360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91B3E9D-A504-43AC-BFDA-B0969A301409}"/>
              </a:ext>
            </a:extLst>
          </p:cNvPr>
          <p:cNvSpPr txBox="1">
            <a:spLocks/>
          </p:cNvSpPr>
          <p:nvPr/>
        </p:nvSpPr>
        <p:spPr>
          <a:xfrm>
            <a:off x="536234" y="0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Where are we in the hype cycle? </a:t>
            </a:r>
          </a:p>
        </p:txBody>
      </p:sp>
      <p:pic>
        <p:nvPicPr>
          <p:cNvPr id="9218" name="Picture 2" descr="https://miro.medium.com/max/1200/1*5AVAprDlPD0y5q4cKccNOQ.png">
            <a:extLst>
              <a:ext uri="{FF2B5EF4-FFF2-40B4-BE49-F238E27FC236}">
                <a16:creationId xmlns:a16="http://schemas.microsoft.com/office/drawing/2014/main" id="{95B7E448-9098-4973-9A77-A6BC12160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628" y="988876"/>
            <a:ext cx="8051211" cy="5367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4792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91B3E9D-A504-43AC-BFDA-B0969A301409}"/>
              </a:ext>
            </a:extLst>
          </p:cNvPr>
          <p:cNvSpPr txBox="1">
            <a:spLocks/>
          </p:cNvSpPr>
          <p:nvPr/>
        </p:nvSpPr>
        <p:spPr>
          <a:xfrm>
            <a:off x="536234" y="0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Where are we in the hype cycle? </a:t>
            </a:r>
          </a:p>
        </p:txBody>
      </p:sp>
      <p:pic>
        <p:nvPicPr>
          <p:cNvPr id="7170" name="Picture 2" descr="https://blogs.gartner.com/smarterwithgartner/files/2018/08/PR_490866_5_Trends_in_the_Emerging_Tech_Hype_Cycle_2018_Hype_Cycle.png">
            <a:extLst>
              <a:ext uri="{FF2B5EF4-FFF2-40B4-BE49-F238E27FC236}">
                <a16:creationId xmlns:a16="http://schemas.microsoft.com/office/drawing/2014/main" id="{CCC65652-F0CA-48EF-ABCF-0D446000F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766" y="983490"/>
            <a:ext cx="6567487" cy="5555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5701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Ice Breaker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1475" y="1414130"/>
            <a:ext cx="9144000" cy="4231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Syllabus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Intro to class materials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b="1" dirty="0">
                <a:latin typeface="Calibri" charset="0"/>
                <a:ea typeface="Calibri" charset="0"/>
                <a:cs typeface="Calibri" charset="0"/>
              </a:rPr>
              <a:t>Ice Breaker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Calibri" charset="0"/>
                <a:ea typeface="Calibri" charset="0"/>
                <a:cs typeface="Calibri" charset="0"/>
              </a:rPr>
              <a:t>Section 2: </a:t>
            </a:r>
            <a:r>
              <a:rPr lang="en-US" sz="2600" dirty="0" err="1">
                <a:latin typeface="Calibri" charset="0"/>
                <a:ea typeface="Calibri" charset="0"/>
                <a:cs typeface="Calibri" charset="0"/>
              </a:rPr>
              <a:t>tinyurl.com</a:t>
            </a: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/IntroMGSC310-Morning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Calibri" charset="0"/>
                <a:ea typeface="Calibri" charset="0"/>
                <a:cs typeface="Calibri" charset="0"/>
              </a:rPr>
              <a:t>Section 3: </a:t>
            </a:r>
            <a:r>
              <a:rPr lang="en-US" sz="2600" dirty="0" err="1">
                <a:latin typeface="Calibri" charset="0"/>
                <a:ea typeface="Calibri" charset="0"/>
                <a:cs typeface="Calibri" charset="0"/>
              </a:rPr>
              <a:t>tinyurl.com</a:t>
            </a: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/IntroMGSC310-Afternoon</a:t>
            </a:r>
            <a:endParaRPr lang="en-US" sz="2600" b="1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Intro to R / </a:t>
            </a:r>
            <a:r>
              <a:rPr lang="en-US" sz="2600" dirty="0" err="1">
                <a:latin typeface="Calibri" charset="0"/>
                <a:ea typeface="Calibri" charset="0"/>
                <a:cs typeface="Calibri" charset="0"/>
              </a:rPr>
              <a:t>RStudio</a:t>
            </a:r>
            <a:endParaRPr lang="en-US" sz="26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63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Intro R/R Studio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600" y="1414130"/>
            <a:ext cx="10161320" cy="5431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b="1" dirty="0"/>
              <a:t>Download these:</a:t>
            </a:r>
          </a:p>
          <a:p>
            <a:pPr marL="342900" lvl="0" indent="-342900">
              <a:buFont typeface="+mj-lt"/>
              <a:buAutoNum type="arabicPeriod"/>
            </a:pPr>
            <a:endParaRPr lang="en-US" sz="2400" b="1" dirty="0"/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/>
              <a:t>R Studio v.1.2.1335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u="sng" dirty="0">
                <a:hlinkClick r:id="rId2"/>
              </a:rPr>
              <a:t>https://www.rstudio.com/products/rstudio/download/#download</a:t>
            </a:r>
            <a:endParaRPr lang="en-US" sz="2400" dirty="0"/>
          </a:p>
          <a:p>
            <a:pPr marL="342900" lvl="0" indent="-342900">
              <a:buFont typeface="+mj-lt"/>
              <a:buAutoNum type="arabicPeriod"/>
            </a:pPr>
            <a:endParaRPr lang="en-US" sz="2400" dirty="0"/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/>
              <a:t>R 3.6.1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Windows: </a:t>
            </a:r>
            <a:r>
              <a:rPr lang="en-US" sz="2400" u="sng" dirty="0">
                <a:hlinkClick r:id="rId3"/>
              </a:rPr>
              <a:t>https://cran.r-project.org/bin/windows/base/</a:t>
            </a:r>
            <a:endParaRPr lang="en-US" sz="2400" dirty="0"/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Mac: </a:t>
            </a:r>
            <a:r>
              <a:rPr lang="en-US" sz="2400" u="sng" dirty="0">
                <a:hlinkClick r:id="rId4"/>
              </a:rPr>
              <a:t>https://cran.r-project.org/bin/macosx/</a:t>
            </a:r>
            <a:endParaRPr lang="en-US" sz="2400" u="sng" dirty="0"/>
          </a:p>
          <a:p>
            <a:pPr marL="800100" lvl="1" indent="-342900">
              <a:buFont typeface="+mj-lt"/>
              <a:buAutoNum type="arabicPeriod"/>
            </a:pPr>
            <a:endParaRPr lang="en-US" sz="2400" u="sng" dirty="0"/>
          </a:p>
          <a:p>
            <a:pPr marL="800100" lvl="1" indent="-342900">
              <a:buFont typeface="+mj-lt"/>
              <a:buAutoNum type="arabicPeriod"/>
            </a:pPr>
            <a:endParaRPr lang="en-US" sz="2400" u="sng" dirty="0"/>
          </a:p>
          <a:p>
            <a:pPr marL="800100" lvl="1" indent="-342900">
              <a:buFont typeface="+mj-lt"/>
              <a:buAutoNum type="arabicPeriod"/>
            </a:pPr>
            <a:endParaRPr lang="en-US" sz="2400" u="sng" dirty="0"/>
          </a:p>
          <a:p>
            <a:pPr lvl="1"/>
            <a:r>
              <a:rPr lang="en-US" sz="2400" u="sng" dirty="0"/>
              <a:t>Or just go here:</a:t>
            </a:r>
            <a:r>
              <a:rPr lang="en-US" sz="2400" dirty="0"/>
              <a:t> </a:t>
            </a:r>
            <a:r>
              <a:rPr lang="en-US" sz="2400" dirty="0" err="1"/>
              <a:t>rstudio.cloud</a:t>
            </a:r>
            <a:r>
              <a:rPr lang="en-US" sz="2400" dirty="0"/>
              <a:t> </a:t>
            </a:r>
          </a:p>
          <a:p>
            <a:pPr marL="342900" lvl="0" indent="-342900">
              <a:buFont typeface="+mj-lt"/>
              <a:buAutoNum type="arabicPeriod"/>
            </a:pPr>
            <a:endParaRPr lang="en-US" sz="2400" dirty="0"/>
          </a:p>
          <a:p>
            <a:pPr lvl="1">
              <a:lnSpc>
                <a:spcPct val="150000"/>
              </a:lnSpc>
            </a:pPr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80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2</a:t>
            </a:fld>
            <a:endParaRPr lang="en-US"/>
          </a:p>
        </p:txBody>
      </p:sp>
      <p:pic>
        <p:nvPicPr>
          <p:cNvPr id="1026" name="Picture 2" descr="Image result for intro data science berkeley">
            <a:extLst>
              <a:ext uri="{FF2B5EF4-FFF2-40B4-BE49-F238E27FC236}">
                <a16:creationId xmlns:a16="http://schemas.microsoft.com/office/drawing/2014/main" id="{5F933A66-0340-45A6-B7B3-1921036F8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67" y="2913681"/>
            <a:ext cx="11798911" cy="2772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6204B02-1316-488F-8030-DCFD4710DC3D}"/>
              </a:ext>
            </a:extLst>
          </p:cNvPr>
          <p:cNvSpPr txBox="1">
            <a:spLocks/>
          </p:cNvSpPr>
          <p:nvPr/>
        </p:nvSpPr>
        <p:spPr>
          <a:xfrm>
            <a:off x="536234" y="0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Intro to Data Science Class @ Berkeley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F688FB-5ED4-FB48-94AF-7A2E3D698597}"/>
              </a:ext>
            </a:extLst>
          </p:cNvPr>
          <p:cNvSpPr txBox="1"/>
          <p:nvPr/>
        </p:nvSpPr>
        <p:spPr>
          <a:xfrm>
            <a:off x="3340717" y="1159407"/>
            <a:ext cx="456484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/>
              <a:t>Welcome to BUS 696! 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Be glad you’re not in this class</a:t>
            </a:r>
          </a:p>
        </p:txBody>
      </p:sp>
    </p:spTree>
    <p:extLst>
      <p:ext uri="{BB962C8B-B14F-4D97-AF65-F5344CB8AC3E}">
        <p14:creationId xmlns:p14="http://schemas.microsoft.com/office/powerpoint/2010/main" val="4100206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BUS 696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1475" y="1414130"/>
            <a:ext cx="9144000" cy="3031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b="1" dirty="0">
                <a:latin typeface="Calibri" charset="0"/>
                <a:ea typeface="Calibri" charset="0"/>
                <a:cs typeface="Calibri" charset="0"/>
              </a:rPr>
              <a:t>Syllabus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Intro to Class Materials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Ice Breaker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Intro to R / </a:t>
            </a:r>
            <a:r>
              <a:rPr lang="en-US" sz="2600" dirty="0" err="1">
                <a:latin typeface="Calibri" charset="0"/>
                <a:ea typeface="Calibri" charset="0"/>
                <a:cs typeface="Calibri" charset="0"/>
              </a:rPr>
              <a:t>RStudio</a:t>
            </a:r>
            <a:endParaRPr lang="en-US" sz="26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79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21475" y="287814"/>
            <a:ext cx="9144000" cy="11263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BUS 696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1475" y="1414130"/>
            <a:ext cx="9144000" cy="3031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Syllabus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b="1" dirty="0">
                <a:latin typeface="Calibri" charset="0"/>
                <a:ea typeface="Calibri" charset="0"/>
                <a:cs typeface="Calibri" charset="0"/>
              </a:rPr>
              <a:t>Intro to Class Materials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Ice Breaker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Intro to R / </a:t>
            </a:r>
            <a:r>
              <a:rPr lang="en-US" sz="2600" dirty="0" err="1">
                <a:latin typeface="Calibri" charset="0"/>
                <a:ea typeface="Calibri" charset="0"/>
                <a:cs typeface="Calibri" charset="0"/>
              </a:rPr>
              <a:t>RStudio</a:t>
            </a:r>
            <a:endParaRPr lang="en-US" sz="26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37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E1B12D5-8167-410E-8E7E-821E01427CE6}"/>
              </a:ext>
            </a:extLst>
          </p:cNvPr>
          <p:cNvSpPr txBox="1">
            <a:spLocks/>
          </p:cNvSpPr>
          <p:nvPr/>
        </p:nvSpPr>
        <p:spPr>
          <a:xfrm>
            <a:off x="536234" y="0"/>
            <a:ext cx="10948010" cy="1712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What is Machine Learning? What is Artificial Intelligence?</a:t>
            </a:r>
          </a:p>
        </p:txBody>
      </p:sp>
      <p:pic>
        <p:nvPicPr>
          <p:cNvPr id="11268" name="Picture 4" descr="https://www.edureka.co/blog/wp-content/uploads/2018/03/AI-vs-ML-vs-Deep-Learning.png">
            <a:extLst>
              <a:ext uri="{FF2B5EF4-FFF2-40B4-BE49-F238E27FC236}">
                <a16:creationId xmlns:a16="http://schemas.microsoft.com/office/drawing/2014/main" id="{C830A8A7-C259-43F9-A64C-78FEE354A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011" y="1841908"/>
            <a:ext cx="10053233" cy="4226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542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FE6C29-3351-D348-9468-2A476D333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488950"/>
            <a:ext cx="12141200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68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7</a:t>
            </a:fld>
            <a:endParaRPr lang="en-US"/>
          </a:p>
        </p:txBody>
      </p:sp>
      <p:pic>
        <p:nvPicPr>
          <p:cNvPr id="2050" name="Picture 2" descr="http://2utfff4d3dkt3biit53nsvep-wpengine.netdna-ssl.com/wp-content/uploads/2018/03/AI_Deal-Dollar.png">
            <a:extLst>
              <a:ext uri="{FF2B5EF4-FFF2-40B4-BE49-F238E27FC236}">
                <a16:creationId xmlns:a16="http://schemas.microsoft.com/office/drawing/2014/main" id="{94503BEE-206E-4903-816F-E95EA4E71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463" y="0"/>
            <a:ext cx="6315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826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8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5970EB-2240-4BE4-BDFF-2B4A74F73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129" y="0"/>
            <a:ext cx="7901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199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BADC6-C7BF-4456-B41A-3524AD1A38AD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343E1E-AABB-43F0-B676-11FC0884A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8257278" cy="6858000"/>
          </a:xfrm>
          <a:prstGeom prst="rect">
            <a:avLst/>
          </a:prstGeom>
        </p:spPr>
      </p:pic>
      <p:pic>
        <p:nvPicPr>
          <p:cNvPr id="4100" name="Picture 4" descr="sexy fashion GIF">
            <a:extLst>
              <a:ext uri="{FF2B5EF4-FFF2-40B4-BE49-F238E27FC236}">
                <a16:creationId xmlns:a16="http://schemas.microsoft.com/office/drawing/2014/main" id="{77616BD1-16C0-4B46-92FA-F0BE7F04DFC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2473" y="1389888"/>
            <a:ext cx="2901084" cy="377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4640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220</Words>
  <Application>Microsoft Office PowerPoint</Application>
  <PresentationFormat>Widescreen</PresentationFormat>
  <Paragraphs>61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Class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Chapman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Bad Data Visualizations: Hall of Shame</dc:title>
  <dc:creator>Hersh, Jonathan</dc:creator>
  <cp:lastModifiedBy>Hersh, Jonathan</cp:lastModifiedBy>
  <cp:revision>120</cp:revision>
  <dcterms:created xsi:type="dcterms:W3CDTF">2017-09-18T21:16:23Z</dcterms:created>
  <dcterms:modified xsi:type="dcterms:W3CDTF">2019-08-28T01:53:43Z</dcterms:modified>
</cp:coreProperties>
</file>

<file path=docProps/thumbnail.jpeg>
</file>